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fr-FR"/>
    </a:defPPr>
    <a:lvl1pPr marL="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49174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498348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47522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996696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45870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495044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44218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1993392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14">
          <p15:clr>
            <a:srgbClr val="A4A3A4"/>
          </p15:clr>
        </p15:guide>
        <p15:guide id="2" pos="16128">
          <p15:clr>
            <a:srgbClr val="A4A3A4"/>
          </p15:clr>
        </p15:guide>
        <p15:guide id="3" orient="horz" pos="13608">
          <p15:clr>
            <a:srgbClr val="A4A3A4"/>
          </p15:clr>
        </p15:guide>
        <p15:guide id="4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1786" y="10"/>
      </p:cViewPr>
      <p:guideLst>
        <p:guide orient="horz" pos="12814"/>
        <p:guide pos="16128"/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478E0-53C6-499C-98B7-7AF64643060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B2806-EABE-48C5-8B03-B8D34DF92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46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304" y="13421682"/>
            <a:ext cx="27543443" cy="926115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91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8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7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6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5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5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42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3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8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07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31562694" y="9081137"/>
            <a:ext cx="40825729" cy="19354419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074263" y="9081137"/>
            <a:ext cx="121948365" cy="19354419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87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0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697" y="27763474"/>
            <a:ext cx="27543443" cy="8581073"/>
          </a:xfrm>
        </p:spPr>
        <p:txBody>
          <a:bodyPr anchor="t"/>
          <a:lstStyle>
            <a:lvl1pPr algn="l">
              <a:defRPr sz="218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697" y="18312296"/>
            <a:ext cx="27543443" cy="9451179"/>
          </a:xfrm>
        </p:spPr>
        <p:txBody>
          <a:bodyPr anchor="b"/>
          <a:lstStyle>
            <a:lvl1pPr marL="0" indent="0">
              <a:buNone/>
              <a:defRPr sz="10900">
                <a:solidFill>
                  <a:schemeClr val="tx1">
                    <a:tint val="75000"/>
                  </a:schemeClr>
                </a:solidFill>
              </a:defRPr>
            </a:lvl1pPr>
            <a:lvl2pPr marL="2491740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98348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3pPr>
            <a:lvl4pPr marL="747522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4pPr>
            <a:lvl5pPr marL="996696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5pPr>
            <a:lvl6pPr marL="1245870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6pPr>
            <a:lvl7pPr marL="149504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7pPr>
            <a:lvl8pPr marL="1744218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8pPr>
            <a:lvl9pPr marL="1993392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0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074262" y="52926616"/>
            <a:ext cx="81387045" cy="149698710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1001377" y="52926616"/>
            <a:ext cx="81387049" cy="149698710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66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3" y="1730220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4" y="9671213"/>
            <a:ext cx="14317416" cy="4030501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91740" indent="0">
              <a:buNone/>
              <a:defRPr sz="10900" b="1"/>
            </a:lvl2pPr>
            <a:lvl3pPr marL="4983480" indent="0">
              <a:buNone/>
              <a:defRPr sz="9800" b="1"/>
            </a:lvl3pPr>
            <a:lvl4pPr marL="7475220" indent="0">
              <a:buNone/>
              <a:defRPr sz="8700" b="1"/>
            </a:lvl4pPr>
            <a:lvl5pPr marL="9966960" indent="0">
              <a:buNone/>
              <a:defRPr sz="8700" b="1"/>
            </a:lvl5pPr>
            <a:lvl6pPr marL="12458700" indent="0">
              <a:buNone/>
              <a:defRPr sz="8700" b="1"/>
            </a:lvl6pPr>
            <a:lvl7pPr marL="14950440" indent="0">
              <a:buNone/>
              <a:defRPr sz="8700" b="1"/>
            </a:lvl7pPr>
            <a:lvl8pPr marL="17442180" indent="0">
              <a:buNone/>
              <a:defRPr sz="8700" b="1"/>
            </a:lvl8pPr>
            <a:lvl9pPr marL="19933920" indent="0">
              <a:buNone/>
              <a:defRPr sz="8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204" y="13701713"/>
            <a:ext cx="14317416" cy="24893114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809" y="9671213"/>
            <a:ext cx="14323040" cy="4030501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91740" indent="0">
              <a:buNone/>
              <a:defRPr sz="10900" b="1"/>
            </a:lvl2pPr>
            <a:lvl3pPr marL="4983480" indent="0">
              <a:buNone/>
              <a:defRPr sz="9800" b="1"/>
            </a:lvl3pPr>
            <a:lvl4pPr marL="7475220" indent="0">
              <a:buNone/>
              <a:defRPr sz="8700" b="1"/>
            </a:lvl4pPr>
            <a:lvl5pPr marL="9966960" indent="0">
              <a:buNone/>
              <a:defRPr sz="8700" b="1"/>
            </a:lvl5pPr>
            <a:lvl6pPr marL="12458700" indent="0">
              <a:buNone/>
              <a:defRPr sz="8700" b="1"/>
            </a:lvl6pPr>
            <a:lvl7pPr marL="14950440" indent="0">
              <a:buNone/>
              <a:defRPr sz="8700" b="1"/>
            </a:lvl7pPr>
            <a:lvl8pPr marL="17442180" indent="0">
              <a:buNone/>
              <a:defRPr sz="8700" b="1"/>
            </a:lvl8pPr>
            <a:lvl9pPr marL="19933920" indent="0">
              <a:buNone/>
              <a:defRPr sz="8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58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94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2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6" y="1720216"/>
            <a:ext cx="10660709" cy="7320916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083" y="1720219"/>
            <a:ext cx="18114764" cy="36874612"/>
          </a:xfrm>
        </p:spPr>
        <p:txBody>
          <a:bodyPr/>
          <a:lstStyle>
            <a:lvl1pPr>
              <a:defRPr sz="17400"/>
            </a:lvl1pPr>
            <a:lvl2pPr>
              <a:defRPr sz="15300"/>
            </a:lvl2pPr>
            <a:lvl3pPr>
              <a:defRPr sz="13100"/>
            </a:lvl3pPr>
            <a:lvl4pPr>
              <a:defRPr sz="10900"/>
            </a:lvl4pPr>
            <a:lvl5pPr>
              <a:defRPr sz="10900"/>
            </a:lvl5pPr>
            <a:lvl6pPr>
              <a:defRPr sz="10900"/>
            </a:lvl6pPr>
            <a:lvl7pPr>
              <a:defRPr sz="10900"/>
            </a:lvl7pPr>
            <a:lvl8pPr>
              <a:defRPr sz="10900"/>
            </a:lvl8pPr>
            <a:lvl9pPr>
              <a:defRPr sz="10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206" y="9041135"/>
            <a:ext cx="10660709" cy="29553697"/>
          </a:xfrm>
        </p:spPr>
        <p:txBody>
          <a:bodyPr/>
          <a:lstStyle>
            <a:lvl1pPr marL="0" indent="0">
              <a:buNone/>
              <a:defRPr sz="7600"/>
            </a:lvl1pPr>
            <a:lvl2pPr marL="2491740" indent="0">
              <a:buNone/>
              <a:defRPr sz="6500"/>
            </a:lvl2pPr>
            <a:lvl3pPr marL="4983480" indent="0">
              <a:buNone/>
              <a:defRPr sz="5500"/>
            </a:lvl3pPr>
            <a:lvl4pPr marL="7475220" indent="0">
              <a:buNone/>
              <a:defRPr sz="4900"/>
            </a:lvl4pPr>
            <a:lvl5pPr marL="9966960" indent="0">
              <a:buNone/>
              <a:defRPr sz="4900"/>
            </a:lvl5pPr>
            <a:lvl6pPr marL="12458700" indent="0">
              <a:buNone/>
              <a:defRPr sz="4900"/>
            </a:lvl6pPr>
            <a:lvl7pPr marL="14950440" indent="0">
              <a:buNone/>
              <a:defRPr sz="4900"/>
            </a:lvl7pPr>
            <a:lvl8pPr marL="17442180" indent="0">
              <a:buNone/>
              <a:defRPr sz="4900"/>
            </a:lvl8pPr>
            <a:lvl9pPr marL="19933920" indent="0">
              <a:buNone/>
              <a:defRPr sz="4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55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421" y="30243781"/>
            <a:ext cx="19442430" cy="3570450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7400"/>
            </a:lvl1pPr>
            <a:lvl2pPr marL="2491740" indent="0">
              <a:buNone/>
              <a:defRPr sz="15300"/>
            </a:lvl2pPr>
            <a:lvl3pPr marL="4983480" indent="0">
              <a:buNone/>
              <a:defRPr sz="13100"/>
            </a:lvl3pPr>
            <a:lvl4pPr marL="7475220" indent="0">
              <a:buNone/>
              <a:defRPr sz="10900"/>
            </a:lvl4pPr>
            <a:lvl5pPr marL="9966960" indent="0">
              <a:buNone/>
              <a:defRPr sz="10900"/>
            </a:lvl5pPr>
            <a:lvl6pPr marL="12458700" indent="0">
              <a:buNone/>
              <a:defRPr sz="10900"/>
            </a:lvl6pPr>
            <a:lvl7pPr marL="14950440" indent="0">
              <a:buNone/>
              <a:defRPr sz="10900"/>
            </a:lvl7pPr>
            <a:lvl8pPr marL="17442180" indent="0">
              <a:buNone/>
              <a:defRPr sz="10900"/>
            </a:lvl8pPr>
            <a:lvl9pPr marL="19933920" indent="0">
              <a:buNone/>
              <a:defRPr sz="109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7600"/>
            </a:lvl1pPr>
            <a:lvl2pPr marL="2491740" indent="0">
              <a:buNone/>
              <a:defRPr sz="6500"/>
            </a:lvl2pPr>
            <a:lvl3pPr marL="4983480" indent="0">
              <a:buNone/>
              <a:defRPr sz="5500"/>
            </a:lvl3pPr>
            <a:lvl4pPr marL="7475220" indent="0">
              <a:buNone/>
              <a:defRPr sz="4900"/>
            </a:lvl4pPr>
            <a:lvl5pPr marL="9966960" indent="0">
              <a:buNone/>
              <a:defRPr sz="4900"/>
            </a:lvl5pPr>
            <a:lvl6pPr marL="12458700" indent="0">
              <a:buNone/>
              <a:defRPr sz="4900"/>
            </a:lvl6pPr>
            <a:lvl7pPr marL="14950440" indent="0">
              <a:buNone/>
              <a:defRPr sz="4900"/>
            </a:lvl7pPr>
            <a:lvl8pPr marL="17442180" indent="0">
              <a:buNone/>
              <a:defRPr sz="4900"/>
            </a:lvl8pPr>
            <a:lvl9pPr marL="19933920" indent="0">
              <a:buNone/>
              <a:defRPr sz="4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7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203" y="1730220"/>
            <a:ext cx="29163645" cy="7200900"/>
          </a:xfrm>
          <a:prstGeom prst="rect">
            <a:avLst/>
          </a:prstGeom>
        </p:spPr>
        <p:txBody>
          <a:bodyPr vert="horz" lIns="498348" tIns="249174" rIns="498348" bIns="249174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10081264"/>
            <a:ext cx="29163645" cy="28513568"/>
          </a:xfrm>
          <a:prstGeom prst="rect">
            <a:avLst/>
          </a:prstGeom>
        </p:spPr>
        <p:txBody>
          <a:bodyPr vert="horz" lIns="498348" tIns="249174" rIns="498348" bIns="249174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7"/>
          </a:xfrm>
          <a:prstGeom prst="rect">
            <a:avLst/>
          </a:prstGeom>
        </p:spPr>
        <p:txBody>
          <a:bodyPr vert="horz" lIns="498348" tIns="249174" rIns="498348" bIns="249174" rtlCol="0" anchor="ctr"/>
          <a:lstStyle>
            <a:lvl1pPr algn="l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C635-110E-4642-919B-CEB95C5B41F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7"/>
          </a:xfrm>
          <a:prstGeom prst="rect">
            <a:avLst/>
          </a:prstGeom>
        </p:spPr>
        <p:txBody>
          <a:bodyPr vert="horz" lIns="498348" tIns="249174" rIns="498348" bIns="249174" rtlCol="0" anchor="ctr"/>
          <a:lstStyle>
            <a:lvl1pPr algn="ct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7"/>
          </a:xfrm>
          <a:prstGeom prst="rect">
            <a:avLst/>
          </a:prstGeom>
        </p:spPr>
        <p:txBody>
          <a:bodyPr vert="horz" lIns="498348" tIns="249174" rIns="498348" bIns="249174" rtlCol="0" anchor="ctr"/>
          <a:lstStyle>
            <a:lvl1pPr algn="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9728A-7B4D-4A37-85B8-669294C05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79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83480" rtl="0" eaLnBrk="1" latinLnBrk="0" hangingPunct="1">
        <a:spcBef>
          <a:spcPct val="0"/>
        </a:spcBef>
        <a:buNone/>
        <a:defRPr sz="2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8805" indent="-1868805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400" kern="1200">
          <a:solidFill>
            <a:schemeClr val="tx1"/>
          </a:solidFill>
          <a:latin typeface="+mn-lt"/>
          <a:ea typeface="+mn-ea"/>
          <a:cs typeface="+mn-cs"/>
        </a:defRPr>
      </a:lvl1pPr>
      <a:lvl2pPr marL="4049078" indent="-1557338" algn="l" defTabSz="49834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300" kern="1200">
          <a:solidFill>
            <a:schemeClr val="tx1"/>
          </a:solidFill>
          <a:latin typeface="+mn-lt"/>
          <a:ea typeface="+mn-ea"/>
          <a:cs typeface="+mn-cs"/>
        </a:defRPr>
      </a:lvl2pPr>
      <a:lvl3pPr marL="622935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3pPr>
      <a:lvl4pPr marL="872109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4pPr>
      <a:lvl5pPr marL="1121283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»"/>
        <a:defRPr sz="10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0457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631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7pPr>
      <a:lvl8pPr marL="1868805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8pPr>
      <a:lvl9pPr marL="2117979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9174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98348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47522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96696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870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95044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44218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2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10" y="114668"/>
            <a:ext cx="32315032" cy="8985172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04356"/>
            <a:ext cx="32404050" cy="8238560"/>
          </a:xfrm>
          <a:prstGeom prst="rect">
            <a:avLst/>
          </a:prstGeom>
        </p:spPr>
        <p:txBody>
          <a:bodyPr vert="horz" lIns="498348" tIns="249174" rIns="498348" bIns="249174" rtlCol="0" anchor="ctr">
            <a:noAutofit/>
          </a:bodyPr>
          <a:lstStyle>
            <a:lvl1pPr algn="ctr" defTabSz="4983480" rtl="0" eaLnBrk="1" latinLnBrk="0" hangingPunct="1">
              <a:spcBef>
                <a:spcPct val="0"/>
              </a:spcBef>
              <a:buNone/>
              <a:defRPr sz="2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 smtClean="0"/>
              <a:t>IMAGINE-STIM Upper Rhine : </a:t>
            </a:r>
          </a:p>
          <a:p>
            <a:r>
              <a:rPr lang="en-US" sz="12000" b="1" dirty="0" err="1" smtClean="0"/>
              <a:t>Une</a:t>
            </a:r>
            <a:r>
              <a:rPr lang="en-US" sz="12000" b="1" dirty="0" smtClean="0"/>
              <a:t> collaboration </a:t>
            </a:r>
            <a:r>
              <a:rPr lang="en-US" sz="12000" b="1" dirty="0" err="1" smtClean="0"/>
              <a:t>franco</a:t>
            </a:r>
            <a:r>
              <a:rPr lang="en-US" sz="12000" b="1" dirty="0" smtClean="0"/>
              <a:t>-allemande </a:t>
            </a:r>
          </a:p>
          <a:p>
            <a:r>
              <a:rPr lang="en-US" sz="12000" b="1" dirty="0" err="1" smtClean="0"/>
              <a:t>sur</a:t>
            </a:r>
            <a:r>
              <a:rPr lang="en-US" sz="12000" b="1" dirty="0" smtClean="0"/>
              <a:t> la </a:t>
            </a:r>
            <a:r>
              <a:rPr lang="en-US" sz="12000" b="1" dirty="0" err="1" smtClean="0"/>
              <a:t>neurostimulation</a:t>
            </a:r>
            <a:r>
              <a:rPr lang="en-US" sz="12000" b="1" dirty="0" smtClean="0"/>
              <a:t> </a:t>
            </a:r>
            <a:r>
              <a:rPr lang="en-US" sz="12000" b="1" dirty="0" err="1" smtClean="0"/>
              <a:t>guidée</a:t>
            </a:r>
            <a:r>
              <a:rPr lang="en-US" sz="12000" b="1" dirty="0" smtClean="0"/>
              <a:t> par </a:t>
            </a:r>
            <a:r>
              <a:rPr lang="en-US" sz="12000" b="1" dirty="0" err="1" smtClean="0"/>
              <a:t>l’image</a:t>
            </a:r>
            <a:r>
              <a:rPr lang="fr-FR" sz="10800" dirty="0"/>
              <a:t/>
            </a:r>
            <a:br>
              <a:rPr lang="fr-FR" sz="10800" dirty="0"/>
            </a:br>
            <a:endParaRPr lang="fr-FR" sz="4000" dirty="0" smtClean="0"/>
          </a:p>
          <a:p>
            <a:r>
              <a:rPr lang="fr-FR" sz="6000" dirty="0" smtClean="0"/>
              <a:t>Vera DINKELACKER</a:t>
            </a:r>
            <a:r>
              <a:rPr lang="fr-FR" sz="6000" baseline="30000" dirty="0" smtClean="0"/>
              <a:t>1</a:t>
            </a:r>
            <a:r>
              <a:rPr lang="fr-FR" sz="6000" dirty="0" smtClean="0"/>
              <a:t>, Laura HARSAN</a:t>
            </a:r>
            <a:r>
              <a:rPr lang="fr-FR" sz="6000" baseline="30000" dirty="0" smtClean="0"/>
              <a:t>2</a:t>
            </a:r>
            <a:r>
              <a:rPr lang="fr-FR" sz="6000" dirty="0"/>
              <a:t>, </a:t>
            </a:r>
            <a:r>
              <a:rPr lang="fr-FR" sz="6000" dirty="0" smtClean="0"/>
              <a:t>Bernhard STEINHOFF</a:t>
            </a:r>
            <a:r>
              <a:rPr lang="fr-FR" sz="6000" baseline="30000" dirty="0" smtClean="0"/>
              <a:t>3</a:t>
            </a:r>
            <a:r>
              <a:rPr lang="fr-FR" sz="6000" dirty="0"/>
              <a:t>, </a:t>
            </a:r>
            <a:r>
              <a:rPr lang="fr-FR" sz="6000" dirty="0" smtClean="0"/>
              <a:t>Andreas SCHULZE-BONHAGE</a:t>
            </a:r>
            <a:r>
              <a:rPr lang="fr-FR" sz="6000" baseline="30000" dirty="0" smtClean="0"/>
              <a:t>4</a:t>
            </a:r>
            <a:r>
              <a:rPr lang="fr-FR" sz="9700" dirty="0"/>
              <a:t/>
            </a:r>
            <a:br>
              <a:rPr lang="fr-FR" sz="9700" dirty="0"/>
            </a:br>
            <a:r>
              <a:rPr lang="fr-FR" sz="4000" baseline="30000" dirty="0" smtClean="0"/>
              <a:t>1</a:t>
            </a:r>
            <a:r>
              <a:rPr lang="fr-FR" sz="4000" dirty="0" smtClean="0"/>
              <a:t>IMIS </a:t>
            </a:r>
            <a:r>
              <a:rPr lang="fr-FR" sz="4000" dirty="0" err="1" smtClean="0"/>
              <a:t>lab</a:t>
            </a:r>
            <a:r>
              <a:rPr lang="fr-FR" sz="4000" dirty="0" smtClean="0"/>
              <a:t>, ICUBE Strasbourg, </a:t>
            </a:r>
            <a:r>
              <a:rPr lang="fr-FR" sz="4000" baseline="30000" dirty="0" smtClean="0"/>
              <a:t>2</a:t>
            </a:r>
            <a:r>
              <a:rPr lang="fr-FR" sz="4000" dirty="0" smtClean="0"/>
              <a:t>Neurologie/Neurophysiologie CHU de Strasbourg, </a:t>
            </a:r>
            <a:r>
              <a:rPr lang="fr-FR" sz="4000" baseline="30000" dirty="0" smtClean="0"/>
              <a:t>3</a:t>
            </a:r>
            <a:r>
              <a:rPr lang="fr-FR" sz="4000" dirty="0" smtClean="0"/>
              <a:t>Epilepsiezentrum Kehl-</a:t>
            </a:r>
            <a:r>
              <a:rPr lang="fr-FR" sz="4000" dirty="0" err="1" smtClean="0"/>
              <a:t>Kork</a:t>
            </a:r>
            <a:r>
              <a:rPr lang="fr-FR" sz="4000" dirty="0" smtClean="0"/>
              <a:t>, </a:t>
            </a:r>
            <a:r>
              <a:rPr lang="fr-FR" sz="4000" baseline="30000" dirty="0" smtClean="0"/>
              <a:t>4</a:t>
            </a:r>
            <a:r>
              <a:rPr lang="fr-FR" sz="4000" dirty="0" smtClean="0"/>
              <a:t>Université de Fribourg</a:t>
            </a:r>
            <a:endParaRPr lang="fr-FR" sz="4000" dirty="0"/>
          </a:p>
        </p:txBody>
      </p:sp>
      <p:sp>
        <p:nvSpPr>
          <p:cNvPr id="8" name="Rectangle 7"/>
          <p:cNvSpPr/>
          <p:nvPr/>
        </p:nvSpPr>
        <p:spPr>
          <a:xfrm>
            <a:off x="25540" y="9367523"/>
            <a:ext cx="15912000" cy="10362969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07811" y="9447122"/>
            <a:ext cx="14338030" cy="991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:</a:t>
            </a:r>
            <a:endParaRPr lang="en-US" dirty="0"/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6000" dirty="0" err="1" smtClean="0"/>
              <a:t>Epilepsie</a:t>
            </a:r>
            <a:r>
              <a:rPr lang="en-US" sz="6000" dirty="0" smtClean="0"/>
              <a:t> </a:t>
            </a:r>
            <a:r>
              <a:rPr lang="en-US" sz="6000" dirty="0" err="1" smtClean="0"/>
              <a:t>pharmaco-résistante</a:t>
            </a:r>
            <a:r>
              <a:rPr lang="en-US" sz="6000" dirty="0" smtClean="0"/>
              <a:t> </a:t>
            </a:r>
            <a:r>
              <a:rPr lang="en-US" sz="6000" dirty="0" err="1" smtClean="0"/>
              <a:t>associée</a:t>
            </a:r>
            <a:r>
              <a:rPr lang="en-US" sz="6000" dirty="0" smtClean="0"/>
              <a:t> à la </a:t>
            </a:r>
            <a:r>
              <a:rPr lang="en-US" sz="6000" dirty="0" err="1" smtClean="0"/>
              <a:t>déficience</a:t>
            </a:r>
            <a:r>
              <a:rPr lang="en-US" sz="6000" dirty="0" smtClean="0"/>
              <a:t> </a:t>
            </a:r>
            <a:r>
              <a:rPr lang="en-US" sz="6000" dirty="0" err="1" smtClean="0"/>
              <a:t>intellectuelle</a:t>
            </a:r>
            <a:r>
              <a:rPr lang="en-US" sz="6000" dirty="0" smtClean="0"/>
              <a:t> : </a:t>
            </a:r>
            <a:r>
              <a:rPr lang="en-US" sz="6000" dirty="0" err="1" smtClean="0"/>
              <a:t>difficultés</a:t>
            </a:r>
            <a:r>
              <a:rPr lang="en-US" sz="6000" dirty="0" smtClean="0"/>
              <a:t> </a:t>
            </a:r>
            <a:r>
              <a:rPr lang="en-US" sz="6000" dirty="0" err="1" smtClean="0"/>
              <a:t>d’accéder</a:t>
            </a:r>
            <a:r>
              <a:rPr lang="en-US" sz="6000" dirty="0" smtClean="0"/>
              <a:t> à </a:t>
            </a:r>
            <a:r>
              <a:rPr lang="en-US" sz="6000" dirty="0" err="1" smtClean="0"/>
              <a:t>une</a:t>
            </a:r>
            <a:r>
              <a:rPr lang="en-US" sz="6000" dirty="0" smtClean="0"/>
              <a:t> </a:t>
            </a:r>
            <a:r>
              <a:rPr lang="en-US" sz="6000" dirty="0" err="1" smtClean="0"/>
              <a:t>chirurgie</a:t>
            </a:r>
            <a:r>
              <a:rPr lang="en-US" sz="6000" dirty="0" smtClean="0"/>
              <a:t> curative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6000" dirty="0" err="1" smtClean="0"/>
              <a:t>Intérêt</a:t>
            </a:r>
            <a:r>
              <a:rPr lang="en-US" sz="6000" dirty="0" smtClean="0"/>
              <a:t> de la </a:t>
            </a:r>
            <a:r>
              <a:rPr lang="en-US" sz="6000" dirty="0" err="1" smtClean="0"/>
              <a:t>neurostimulation</a:t>
            </a:r>
            <a:r>
              <a:rPr lang="en-US" sz="6000" dirty="0" smtClean="0"/>
              <a:t> </a:t>
            </a:r>
            <a:r>
              <a:rPr lang="en-US" sz="6000" dirty="0" err="1" smtClean="0"/>
              <a:t>focale</a:t>
            </a:r>
            <a:r>
              <a:rPr lang="en-US" sz="6000" dirty="0" smtClean="0"/>
              <a:t> </a:t>
            </a:r>
            <a:r>
              <a:rPr lang="en-US" sz="6000" dirty="0" err="1" smtClean="0"/>
              <a:t>corticale</a:t>
            </a:r>
            <a:r>
              <a:rPr lang="en-US" sz="6000" dirty="0" smtClean="0"/>
              <a:t> en </a:t>
            </a:r>
            <a:r>
              <a:rPr lang="en-US" sz="6000" dirty="0" err="1" smtClean="0"/>
              <a:t>tant</a:t>
            </a:r>
            <a:r>
              <a:rPr lang="en-US" sz="6000" dirty="0" smtClean="0"/>
              <a:t> </a:t>
            </a:r>
            <a:r>
              <a:rPr lang="en-US" sz="6000" dirty="0" err="1" smtClean="0"/>
              <a:t>que</a:t>
            </a:r>
            <a:r>
              <a:rPr lang="en-US" sz="6000" dirty="0" smtClean="0"/>
              <a:t> </a:t>
            </a:r>
            <a:r>
              <a:rPr lang="en-US" sz="6000" dirty="0" err="1" smtClean="0"/>
              <a:t>médecine</a:t>
            </a:r>
            <a:r>
              <a:rPr lang="en-US" sz="6000" dirty="0" smtClean="0"/>
              <a:t> </a:t>
            </a:r>
            <a:r>
              <a:rPr lang="en-US" sz="6000" dirty="0" err="1" smtClean="0"/>
              <a:t>personnalisée</a:t>
            </a:r>
            <a:r>
              <a:rPr lang="en-US" sz="6000" dirty="0" smtClean="0"/>
              <a:t> (Schulze-</a:t>
            </a:r>
            <a:r>
              <a:rPr lang="en-US" sz="6000" dirty="0" err="1" smtClean="0"/>
              <a:t>Bonhage</a:t>
            </a:r>
            <a:r>
              <a:rPr lang="en-US" sz="6000" dirty="0" smtClean="0"/>
              <a:t> et al., JAMA Neurology 2023)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6000" dirty="0" smtClean="0"/>
              <a:t>Optimization </a:t>
            </a:r>
            <a:r>
              <a:rPr lang="en-US" sz="6000" dirty="0" err="1" smtClean="0"/>
              <a:t>d’une</a:t>
            </a:r>
            <a:r>
              <a:rPr lang="en-US" sz="6000" dirty="0" smtClean="0"/>
              <a:t> </a:t>
            </a:r>
            <a:r>
              <a:rPr lang="en-US" sz="6000" dirty="0" err="1" smtClean="0"/>
              <a:t>approche</a:t>
            </a:r>
            <a:r>
              <a:rPr lang="en-US" sz="6000" dirty="0" smtClean="0"/>
              <a:t> </a:t>
            </a:r>
            <a:r>
              <a:rPr lang="en-US" sz="6000" dirty="0" err="1" smtClean="0"/>
              <a:t>européenne</a:t>
            </a:r>
            <a:r>
              <a:rPr lang="en-US" sz="6000" dirty="0" smtClean="0"/>
              <a:t> </a:t>
            </a:r>
            <a:r>
              <a:rPr lang="en-US" sz="6000" dirty="0" err="1" smtClean="0"/>
              <a:t>guidée</a:t>
            </a:r>
            <a:r>
              <a:rPr lang="en-US" sz="6000" dirty="0" smtClean="0"/>
              <a:t> par </a:t>
            </a:r>
            <a:r>
              <a:rPr lang="en-US" sz="6000" dirty="0" err="1" smtClean="0"/>
              <a:t>l’imagerie</a:t>
            </a:r>
            <a:r>
              <a:rPr lang="en-US" sz="6000" dirty="0"/>
              <a:t> </a:t>
            </a:r>
            <a:r>
              <a:rPr lang="en-US" sz="6000" dirty="0" err="1" smtClean="0"/>
              <a:t>innovante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16419817" y="9361340"/>
            <a:ext cx="15912000" cy="1404156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6778089" y="9505356"/>
            <a:ext cx="15327015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Objectives: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fr-FR" sz="6000" dirty="0" smtClean="0"/>
              <a:t>Optimiser l’imagerie en amont d’une stimulation focale corticale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fr-FR" sz="6000" dirty="0" smtClean="0"/>
              <a:t>Joindre des expertise de part et d’autre du Rhin supérieur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fr-FR" sz="6000" dirty="0" smtClean="0"/>
              <a:t>Développer une approche personnalisée pour des patients avec épilepsie et DI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6419817" y="23762940"/>
            <a:ext cx="15912000" cy="10657184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346041" y="34755982"/>
            <a:ext cx="15912000" cy="60269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6562065" y="35005474"/>
            <a:ext cx="1554303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Discussion &amp; Conclusion: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err="1" smtClean="0"/>
              <a:t>Intérêt</a:t>
            </a:r>
            <a:r>
              <a:rPr lang="en-US" sz="6000" dirty="0" smtClean="0"/>
              <a:t> </a:t>
            </a:r>
            <a:r>
              <a:rPr lang="en-US" sz="6000" dirty="0" err="1" smtClean="0"/>
              <a:t>d’une</a:t>
            </a:r>
            <a:r>
              <a:rPr lang="en-US" sz="6000" dirty="0" smtClean="0"/>
              <a:t> </a:t>
            </a:r>
            <a:r>
              <a:rPr lang="en-US" sz="6000" dirty="0" err="1" smtClean="0"/>
              <a:t>mise</a:t>
            </a:r>
            <a:r>
              <a:rPr lang="en-US" sz="6000" dirty="0" smtClean="0"/>
              <a:t> en </a:t>
            </a:r>
            <a:r>
              <a:rPr lang="en-US" sz="6000" dirty="0" err="1" smtClean="0"/>
              <a:t>réseaux</a:t>
            </a:r>
            <a:r>
              <a:rPr lang="en-US" sz="6000" dirty="0" smtClean="0"/>
              <a:t> des </a:t>
            </a:r>
            <a:r>
              <a:rPr lang="en-US" sz="6000" dirty="0" err="1" smtClean="0"/>
              <a:t>centres</a:t>
            </a:r>
            <a:r>
              <a:rPr lang="en-US" sz="6000" dirty="0" smtClean="0"/>
              <a:t> </a:t>
            </a:r>
            <a:r>
              <a:rPr lang="en-US" sz="6000" dirty="0" err="1" smtClean="0"/>
              <a:t>d’expertise</a:t>
            </a:r>
            <a:r>
              <a:rPr lang="en-US" sz="6000" dirty="0" smtClean="0"/>
              <a:t> </a:t>
            </a:r>
            <a:r>
              <a:rPr lang="en-US" sz="6000" dirty="0" err="1" smtClean="0"/>
              <a:t>transfrontaliers</a:t>
            </a:r>
            <a:endParaRPr lang="en-US" sz="6000" dirty="0" smtClean="0"/>
          </a:p>
          <a:p>
            <a:pPr marL="1143000" indent="-1143000">
              <a:buFont typeface="+mj-lt"/>
              <a:buAutoNum type="arabicPeriod"/>
            </a:pPr>
            <a:r>
              <a:rPr lang="en-US" sz="6000" dirty="0" err="1" smtClean="0"/>
              <a:t>Promouvoir</a:t>
            </a:r>
            <a:r>
              <a:rPr lang="en-US" sz="6000" dirty="0" smtClean="0"/>
              <a:t> </a:t>
            </a:r>
            <a:r>
              <a:rPr lang="en-US" sz="6000" dirty="0" err="1" smtClean="0"/>
              <a:t>une</a:t>
            </a:r>
            <a:r>
              <a:rPr lang="en-US" sz="6000" dirty="0" smtClean="0"/>
              <a:t> </a:t>
            </a:r>
            <a:r>
              <a:rPr lang="en-US" sz="6000" dirty="0" err="1" smtClean="0"/>
              <a:t>approche</a:t>
            </a:r>
            <a:r>
              <a:rPr lang="en-US" sz="6000" dirty="0" smtClean="0"/>
              <a:t> </a:t>
            </a:r>
            <a:r>
              <a:rPr lang="en-US" sz="6000" dirty="0" err="1" smtClean="0"/>
              <a:t>europééenne</a:t>
            </a:r>
            <a:r>
              <a:rPr lang="en-US" sz="6000" dirty="0" smtClean="0"/>
              <a:t> de </a:t>
            </a:r>
            <a:r>
              <a:rPr lang="en-US" sz="6000" dirty="0" err="1" smtClean="0"/>
              <a:t>neuromodulation</a:t>
            </a:r>
            <a:r>
              <a:rPr lang="en-US" sz="6000" dirty="0" smtClean="0"/>
              <a:t> </a:t>
            </a:r>
            <a:r>
              <a:rPr lang="en-US" sz="6000" dirty="0" err="1" smtClean="0"/>
              <a:t>financée</a:t>
            </a:r>
            <a:r>
              <a:rPr lang="en-US" sz="6000" dirty="0" smtClean="0"/>
              <a:t> par </a:t>
            </a:r>
            <a:r>
              <a:rPr lang="en-US" sz="6000" dirty="0" err="1" smtClean="0"/>
              <a:t>Interreg</a:t>
            </a:r>
            <a:endParaRPr lang="en-US" sz="6000" dirty="0" smtClean="0"/>
          </a:p>
          <a:p>
            <a:pPr marL="1143000" indent="-1143000">
              <a:buFont typeface="+mj-lt"/>
              <a:buAutoNum type="arabicPeriod"/>
            </a:pPr>
            <a:endParaRPr lang="en-US" sz="6000" dirty="0"/>
          </a:p>
        </p:txBody>
      </p:sp>
      <p:sp>
        <p:nvSpPr>
          <p:cNvPr id="21" name="Rectangle 20"/>
          <p:cNvSpPr/>
          <p:nvPr/>
        </p:nvSpPr>
        <p:spPr>
          <a:xfrm>
            <a:off x="16347809" y="40782962"/>
            <a:ext cx="15912000" cy="2330205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16510952" y="40906068"/>
            <a:ext cx="15594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References</a:t>
            </a:r>
            <a:r>
              <a:rPr lang="en-US" sz="4800" dirty="0" smtClean="0"/>
              <a:t>:  </a:t>
            </a:r>
            <a:r>
              <a:rPr lang="en-US" sz="3600" dirty="0" smtClean="0"/>
              <a:t>Schulze-</a:t>
            </a:r>
            <a:r>
              <a:rPr lang="en-US" sz="3600" dirty="0" err="1" smtClean="0"/>
              <a:t>Bonhage</a:t>
            </a:r>
            <a:r>
              <a:rPr lang="en-US" sz="3600" dirty="0" smtClean="0"/>
              <a:t> et al., 2023</a:t>
            </a:r>
            <a:r>
              <a:rPr lang="en-US" sz="3600" dirty="0"/>
              <a:t> </a:t>
            </a:r>
            <a:r>
              <a:rPr lang="en-US" sz="3600" dirty="0" smtClean="0"/>
              <a:t>: Focal Cortex Stimulation With et Novel Implantable Device and </a:t>
            </a:r>
            <a:r>
              <a:rPr lang="en-US" sz="3600" dirty="0" err="1" smtClean="0"/>
              <a:t>Antiseizure</a:t>
            </a:r>
            <a:r>
              <a:rPr lang="en-US" sz="3600" dirty="0" smtClean="0"/>
              <a:t> Outcomes in 2 </a:t>
            </a:r>
            <a:r>
              <a:rPr lang="en-US" sz="3600" dirty="0" err="1" smtClean="0"/>
              <a:t>Prespective</a:t>
            </a:r>
            <a:r>
              <a:rPr lang="en-US" sz="3600" dirty="0" smtClean="0"/>
              <a:t> Multicenter Single-Arm Trials (JAMA Neurology) </a:t>
            </a:r>
            <a:endParaRPr lang="en-US" sz="3600" dirty="0"/>
          </a:p>
        </p:txBody>
      </p:sp>
      <p:sp>
        <p:nvSpPr>
          <p:cNvPr id="32" name="Rectangle 31"/>
          <p:cNvSpPr/>
          <p:nvPr/>
        </p:nvSpPr>
        <p:spPr>
          <a:xfrm>
            <a:off x="25540" y="20090532"/>
            <a:ext cx="15912000" cy="23114868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25" y="41061422"/>
            <a:ext cx="15893543" cy="2051745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31439" y="28443460"/>
            <a:ext cx="15706100" cy="12617962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16249" y="41116868"/>
            <a:ext cx="15611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Fig </a:t>
            </a:r>
            <a:r>
              <a:rPr lang="en-US" sz="3600" b="1" dirty="0" smtClean="0"/>
              <a:t>1: </a:t>
            </a:r>
            <a:r>
              <a:rPr lang="fr-FR" sz="3600" b="1" dirty="0" smtClean="0"/>
              <a:t>Flow </a:t>
            </a:r>
            <a:r>
              <a:rPr lang="fr-FR" sz="3600" b="1" dirty="0" err="1" smtClean="0"/>
              <a:t>chart</a:t>
            </a:r>
            <a:r>
              <a:rPr lang="fr-FR" sz="3600" b="1" dirty="0" smtClean="0"/>
              <a:t> des collaborations</a:t>
            </a:r>
          </a:p>
          <a:p>
            <a:r>
              <a:rPr lang="fr-FR" sz="3600" dirty="0" err="1" smtClean="0"/>
              <a:t>Colaboration</a:t>
            </a:r>
            <a:r>
              <a:rPr lang="fr-FR" sz="3600" dirty="0" smtClean="0"/>
              <a:t> ICUBE/IGBMC préclinique, ICUBE-Kehl-</a:t>
            </a:r>
            <a:r>
              <a:rPr lang="fr-FR" sz="3600" dirty="0" err="1" smtClean="0"/>
              <a:t>Kork</a:t>
            </a:r>
            <a:r>
              <a:rPr lang="fr-FR" sz="3600" dirty="0" smtClean="0"/>
              <a:t> EEG-ASL, Fribourg en pré et post-stimulation puis transfert vers le partenaire industriel </a:t>
            </a:r>
            <a:r>
              <a:rPr lang="fr-FR" sz="3600" dirty="0" err="1" smtClean="0"/>
              <a:t>Precisis</a:t>
            </a:r>
            <a:r>
              <a:rPr lang="fr-FR" sz="3600" dirty="0" smtClean="0"/>
              <a:t> (Heidelberg)</a:t>
            </a:r>
            <a:endParaRPr lang="fr-F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505" y="648372"/>
            <a:ext cx="228600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7" y="2751412"/>
            <a:ext cx="2257265" cy="149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5" y="4584308"/>
            <a:ext cx="1443930" cy="142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601" y="3240660"/>
            <a:ext cx="1407517" cy="140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457" y="16837247"/>
            <a:ext cx="14733227" cy="570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7" y="504356"/>
            <a:ext cx="4922875" cy="194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505" y="4941565"/>
            <a:ext cx="1128613" cy="10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358289" y="20090532"/>
            <a:ext cx="15327015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Méthodes</a:t>
            </a:r>
            <a:r>
              <a:rPr lang="en-US" dirty="0" smtClean="0"/>
              <a:t> :</a:t>
            </a:r>
            <a:endParaRPr lang="en-US" dirty="0"/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fr-FR" sz="6000" dirty="0" smtClean="0"/>
              <a:t>Etude préclinique de connectivité d’un modèle DYRK1A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fr-FR" sz="6000" dirty="0" smtClean="0"/>
              <a:t>Etude EEG-ASL (</a:t>
            </a:r>
            <a:r>
              <a:rPr lang="fr-FR" sz="6000" dirty="0" err="1" smtClean="0"/>
              <a:t>Dinkelacker</a:t>
            </a:r>
            <a:r>
              <a:rPr lang="fr-FR" sz="6000" dirty="0" smtClean="0"/>
              <a:t>) : Peut-on déceler un </a:t>
            </a:r>
            <a:r>
              <a:rPr lang="fr-FR" sz="6000" dirty="0" err="1" smtClean="0"/>
              <a:t>hypersignal</a:t>
            </a:r>
            <a:r>
              <a:rPr lang="fr-FR" sz="6000" dirty="0" smtClean="0"/>
              <a:t> ASL lors de la décharge ?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fr-FR" sz="6000" dirty="0" smtClean="0"/>
              <a:t>Etude EEG haute résolution pré et post-stimulation corticale focale (</a:t>
            </a:r>
            <a:r>
              <a:rPr lang="fr-FR" sz="6000" dirty="0" err="1" smtClean="0"/>
              <a:t>Freibourg</a:t>
            </a:r>
            <a:r>
              <a:rPr lang="fr-FR" sz="6000" dirty="0" smtClean="0"/>
              <a:t>)</a:t>
            </a:r>
            <a:endParaRPr lang="fr-FR" dirty="0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3" y="28899153"/>
            <a:ext cx="14898136" cy="11713659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>
            <a:off x="16716770" y="23762940"/>
            <a:ext cx="1532701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Résultats</a:t>
            </a:r>
            <a:r>
              <a:rPr lang="en-US" dirty="0" smtClean="0"/>
              <a:t> :</a:t>
            </a:r>
            <a:endParaRPr lang="en-US" dirty="0"/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fr-FR" sz="6000" dirty="0" smtClean="0"/>
              <a:t>Taux de répondeurs de 50%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fr-FR" sz="6000" dirty="0" smtClean="0"/>
              <a:t>Peu d’effet secondaires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fr-FR" sz="6000" dirty="0" smtClean="0"/>
              <a:t>Direct </a:t>
            </a:r>
            <a:r>
              <a:rPr lang="fr-FR" sz="6000" dirty="0" err="1" smtClean="0"/>
              <a:t>current-like</a:t>
            </a:r>
            <a:r>
              <a:rPr lang="fr-FR" sz="6000" dirty="0" smtClean="0"/>
              <a:t> vs haute fréquence ?</a:t>
            </a:r>
            <a:endParaRPr lang="fr-FR" dirty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38" y="28659484"/>
            <a:ext cx="5819983" cy="294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570" y="19442460"/>
            <a:ext cx="2128215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546" y="24323682"/>
            <a:ext cx="3336749" cy="23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770" y="28193799"/>
            <a:ext cx="9105917" cy="377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623" y="29652650"/>
            <a:ext cx="7613026" cy="448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7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222</Words>
  <Application>Microsoft Office PowerPoint</Application>
  <PresentationFormat>Personnalisé</PresentationFormat>
  <Paragraphs>26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Thème Office</vt:lpstr>
      <vt:lpstr>Présentation PowerPoint</vt:lpstr>
    </vt:vector>
  </TitlesOfParts>
  <Company>Fondation A. de Rothschild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Interictal sleep recordings during presurgical evaluation:  bidirectional perspectives on  sleep-related network functioning</dc:title>
  <dc:creator>Vera DINKELACKER</dc:creator>
  <cp:lastModifiedBy>Analbery</cp:lastModifiedBy>
  <cp:revision>81</cp:revision>
  <dcterms:created xsi:type="dcterms:W3CDTF">2022-10-28T18:55:25Z</dcterms:created>
  <dcterms:modified xsi:type="dcterms:W3CDTF">2024-11-05T07:58:11Z</dcterms:modified>
</cp:coreProperties>
</file>